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wLogo.png" descr="hw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6" y="83805"/>
            <a:ext cx="1006330" cy="76523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AWZxvE5g5Pw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LWk-8L9TP6s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v8EG17wXxLM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3.png"/><Relationship Id="rId5" Type="http://schemas.openxmlformats.org/officeDocument/2006/relationships/image" Target="../media/image2.jpeg"/><Relationship Id="rId6" Type="http://schemas.openxmlformats.org/officeDocument/2006/relationships/image" Target="../media/image4.png"/><Relationship Id="rId7" Type="http://schemas.openxmlformats.org/officeDocument/2006/relationships/image" Target="../media/image3.jpeg"/><Relationship Id="rId8" Type="http://schemas.openxmlformats.org/officeDocument/2006/relationships/image" Target="../media/image4.jpeg"/><Relationship Id="rId9" Type="http://schemas.openxmlformats.org/officeDocument/2006/relationships/image" Target="../media/image5.jpeg"/><Relationship Id="rId10" Type="http://schemas.openxmlformats.org/officeDocument/2006/relationships/image" Target="../media/image6.jpeg"/><Relationship Id="rId11" Type="http://schemas.openxmlformats.org/officeDocument/2006/relationships/image" Target="../media/image7.jpeg"/><Relationship Id="rId12" Type="http://schemas.openxmlformats.org/officeDocument/2006/relationships/image" Target="../media/image8.jpeg"/><Relationship Id="rId13" Type="http://schemas.openxmlformats.org/officeDocument/2006/relationships/image" Target="../media/image9.jpeg"/><Relationship Id="rId14" Type="http://schemas.openxmlformats.org/officeDocument/2006/relationships/image" Target="../media/image10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ErgfgF0uwUo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36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Human-Robot Interaction</a:t>
            </a:r>
          </a:p>
        </p:txBody>
      </p:sp>
      <p:sp>
        <p:nvSpPr>
          <p:cNvPr id="112" name="Shape 37"/>
          <p:cNvSpPr txBox="1"/>
          <p:nvPr/>
        </p:nvSpPr>
        <p:spPr>
          <a:xfrm>
            <a:off x="4217541" y="4871238"/>
            <a:ext cx="45697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by Dr. Katrin S. Lohan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8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pPr/>
            <a:r>
              <a:t>What does the word “Interaction” refer to in HRI?</a:t>
            </a:r>
          </a:p>
        </p:txBody>
      </p:sp>
      <p:sp>
        <p:nvSpPr>
          <p:cNvPr id="157" name="Shape 8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https://www.youtube.com/watch?v=AWZxvE5g5Pw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8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pPr/>
            <a:r>
              <a:t>What are the different research discipline in HRI?</a:t>
            </a:r>
          </a:p>
        </p:txBody>
      </p:sp>
      <p:sp>
        <p:nvSpPr>
          <p:cNvPr id="160" name="Shape 8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0025" indent="-200025" defTabSz="262888">
              <a:spcBef>
                <a:spcPts val="1800"/>
              </a:spcBef>
              <a:defRPr sz="1600"/>
            </a:pPr>
            <a:r>
              <a:t>they are either focused on studying the human, the robot or the interaction: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social signals 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cognitive architecture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computer vision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robotics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manipulation 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rehabilitation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machine learning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artificial intelegents  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Psychologie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Linguistics / computer linguistics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social cognition</a:t>
            </a:r>
          </a:p>
          <a:p>
            <a:pPr lvl="1" marL="400050" indent="-200025" defTabSz="262888">
              <a:spcBef>
                <a:spcPts val="1800"/>
              </a:spcBef>
              <a:defRPr sz="1600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8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we study HRI?</a:t>
            </a:r>
          </a:p>
        </p:txBody>
      </p:sp>
      <p:sp>
        <p:nvSpPr>
          <p:cNvPr id="163" name="Shape 8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indent="-266700" defTabSz="350520">
              <a:spcBef>
                <a:spcPts val="2500"/>
              </a:spcBef>
              <a:defRPr sz="2100"/>
            </a:pPr>
            <a:r>
              <a:t>to understand:</a:t>
            </a:r>
          </a:p>
          <a:p>
            <a:pPr lvl="1" marL="533400" indent="-266700" defTabSz="350520">
              <a:spcBef>
                <a:spcPts val="2500"/>
              </a:spcBef>
              <a:defRPr sz="2100"/>
            </a:pPr>
            <a:r>
              <a:t>human cognition</a:t>
            </a:r>
          </a:p>
          <a:p>
            <a:pPr lvl="1" marL="533400" indent="-266700" defTabSz="350520">
              <a:spcBef>
                <a:spcPts val="2500"/>
              </a:spcBef>
              <a:defRPr sz="2100"/>
            </a:pPr>
            <a:r>
              <a:t>social communication</a:t>
            </a:r>
          </a:p>
          <a:p>
            <a:pPr lvl="1" marL="533400" indent="-266700" defTabSz="350520">
              <a:spcBef>
                <a:spcPts val="2500"/>
              </a:spcBef>
              <a:defRPr sz="2100"/>
            </a:pPr>
            <a:r>
              <a:t>and create intelligent systems</a:t>
            </a:r>
          </a:p>
          <a:p>
            <a:pPr lvl="1" marL="533400" indent="-266700" defTabSz="350520">
              <a:spcBef>
                <a:spcPts val="2500"/>
              </a:spcBef>
              <a:defRPr sz="2100"/>
            </a:pPr>
            <a:r>
              <a:t>…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to support </a:t>
            </a:r>
          </a:p>
          <a:p>
            <a:pPr lvl="1" marL="533400" indent="-266700" defTabSz="350520">
              <a:spcBef>
                <a:spcPts val="2500"/>
              </a:spcBef>
              <a:defRPr sz="2100"/>
            </a:pPr>
            <a:r>
              <a:t>healthy humans in tedious tasks</a:t>
            </a:r>
          </a:p>
          <a:p>
            <a:pPr lvl="1" marL="533400" indent="-266700" defTabSz="350520">
              <a:spcBef>
                <a:spcPts val="2500"/>
              </a:spcBef>
              <a:defRPr sz="2100"/>
            </a:pPr>
            <a:r>
              <a:t> people with disabilities to overcome their limitations</a:t>
            </a:r>
          </a:p>
          <a:p>
            <a:pPr lvl="1" marL="533400" indent="-266700" defTabSz="350520">
              <a:spcBef>
                <a:spcPts val="2500"/>
              </a:spcBef>
              <a:defRPr sz="2100"/>
            </a:pPr>
            <a:r>
              <a:t>people to operate in places not reachable e.g. risky environments</a:t>
            </a:r>
          </a:p>
          <a:p>
            <a:pPr lvl="1" marL="533400" indent="-266700" defTabSz="350520">
              <a:spcBef>
                <a:spcPts val="2500"/>
              </a:spcBef>
              <a:defRPr sz="2100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9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can we study HRI?</a:t>
            </a:r>
          </a:p>
        </p:txBody>
      </p:sp>
      <p:sp>
        <p:nvSpPr>
          <p:cNvPr id="166" name="Shape 9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implementing theories about how humans e.g. how they learn:</a:t>
            </a:r>
          </a:p>
          <a:p>
            <a:pPr lvl="1"/>
            <a:r>
              <a:t>verify them through controlled HRI studies </a:t>
            </a:r>
          </a:p>
          <a:p>
            <a:pPr lvl="1"/>
            <a:r>
              <a:t>explore the system through explorative studies</a:t>
            </a:r>
          </a:p>
          <a:p>
            <a:pPr lvl="1"/>
            <a:r>
              <a:t>make a proof of concept by achieving a learning outcome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9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pPr/>
            <a:r>
              <a:t>What can we achieve with HRI?</a:t>
            </a:r>
          </a:p>
        </p:txBody>
      </p:sp>
      <p:sp>
        <p:nvSpPr>
          <p:cNvPr id="169" name="Shape 9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a theoretical concept in the real world </a:t>
            </a:r>
          </a:p>
          <a:p>
            <a:pPr/>
            <a:r>
              <a:t>make adjustments to this concept</a:t>
            </a:r>
          </a:p>
          <a:p>
            <a:pPr/>
            <a:r>
              <a:t>create systems that support humans</a:t>
            </a:r>
          </a:p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9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Summary: Lecture 1</a:t>
            </a:r>
          </a:p>
        </p:txBody>
      </p:sp>
      <p:sp>
        <p:nvSpPr>
          <p:cNvPr id="172" name="Shape 9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HRI?</a:t>
            </a:r>
          </a:p>
          <a:p>
            <a:pPr/>
            <a:r>
              <a:t>What is the humans role in HRI?</a:t>
            </a:r>
          </a:p>
          <a:p>
            <a:pPr/>
            <a:r>
              <a:t>What is the robots role in HRI?</a:t>
            </a:r>
          </a:p>
          <a:p>
            <a:pPr/>
            <a:r>
              <a:t>What is the role of their interaction?</a:t>
            </a:r>
          </a:p>
          <a:p>
            <a:pPr/>
            <a:r>
              <a:t>Which are the different research disciplines in HRI?</a:t>
            </a:r>
          </a:p>
          <a:p>
            <a:pPr/>
            <a:r>
              <a:t>How/Why do we study HRI?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9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Homework</a:t>
            </a:r>
          </a:p>
        </p:txBody>
      </p:sp>
      <p:sp>
        <p:nvSpPr>
          <p:cNvPr id="175" name="Shape 10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https://youtu.be/LWk-8L9TP6s</a:t>
            </a:r>
          </a:p>
          <a:p>
            <a:pPr/>
            <a:r>
              <a:t>Find a group to work with for assignment 2 up to 5 people per group!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3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you can expect</a:t>
            </a:r>
          </a:p>
        </p:txBody>
      </p:sp>
      <p:sp>
        <p:nvSpPr>
          <p:cNvPr id="115" name="Shape 4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State-of-the-art research</a:t>
            </a:r>
          </a:p>
          <a:p>
            <a:pPr/>
            <a:r>
              <a:t>An overview over the field of human robot interaction</a:t>
            </a:r>
          </a:p>
          <a:p>
            <a:pPr/>
            <a:r>
              <a:t>guideline through the exciting field and young field  HRI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pPr/>
            <a:r>
              <a:t>What is human-robot interaction? </a:t>
            </a:r>
          </a:p>
        </p:txBody>
      </p:sp>
      <p:sp>
        <p:nvSpPr>
          <p:cNvPr id="118" name="Shape 4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Human–robot interaction is the study of interactions between humans and robots. It is often referred as HRI by researchers. </a:t>
            </a:r>
          </a:p>
          <a:p>
            <a:pPr/>
            <a:r>
              <a:t>Human–robot interaction is a multidisciplinary field with contributions from human–computer interaction, artificial intelligence, robotics, natural language understanding, design, neuroscience, social sciences, biology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4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Background</a:t>
            </a:r>
          </a:p>
        </p:txBody>
      </p:sp>
      <p:sp>
        <p:nvSpPr>
          <p:cNvPr id="121" name="Shape 4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379729">
              <a:spcBef>
                <a:spcPts val="2700"/>
              </a:spcBef>
              <a:buSzTx/>
              <a:buNone/>
              <a:defRPr sz="2300"/>
            </a:pPr>
            <a:r>
              <a:t>Developmental/Cognitive Robotics:</a:t>
            </a:r>
          </a:p>
          <a:p>
            <a:pPr marL="288925" indent="-288925" defTabSz="379729">
              <a:spcBef>
                <a:spcPts val="2700"/>
              </a:spcBef>
              <a:defRPr sz="2300"/>
            </a:pPr>
            <a:r>
              <a:t>studying the developmental mechanisms, architectures and constraints that allow lifelong and open-ended learning of new skills and new knowledge in embodied machines</a:t>
            </a:r>
          </a:p>
          <a:p>
            <a:pPr marL="288925" indent="-288925" defTabSz="379729">
              <a:spcBef>
                <a:spcPts val="2700"/>
              </a:spcBef>
              <a:defRPr sz="2300"/>
            </a:pPr>
            <a:r>
              <a:t>As in children, learning is expected to be accumulative and of progressively increasing complexity, and to result from self-exploration of the world in combination with social interaction.</a:t>
            </a:r>
          </a:p>
          <a:p>
            <a:pPr marL="0" indent="0" defTabSz="379729">
              <a:spcBef>
                <a:spcPts val="2700"/>
              </a:spcBef>
              <a:buSzTx/>
              <a:buNone/>
              <a:defRPr sz="2300"/>
            </a:pPr>
            <a:r>
              <a:t>Studying social interactions like tutoring situations</a:t>
            </a:r>
          </a:p>
          <a:p>
            <a:pPr marL="288925" indent="-288925" defTabSz="379729">
              <a:spcBef>
                <a:spcPts val="2700"/>
              </a:spcBef>
              <a:defRPr sz="2300"/>
            </a:pPr>
            <a:r>
              <a:t>where a robot is the learner and derives its knowledge from an untrained (naive) user’s demonstration</a:t>
            </a:r>
          </a:p>
          <a:p>
            <a:pPr marL="0" indent="0" defTabSz="379729">
              <a:spcBef>
                <a:spcPts val="2700"/>
              </a:spcBef>
              <a:buSzTx/>
              <a:buNone/>
              <a:defRPr sz="2300"/>
            </a:pPr>
            <a:r>
              <a:t>Using methodological approaches and theories derived from developmental psychology, neuroscience, developmental and evolutionary biology, and linguistics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4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pPr/>
            <a:r>
              <a:t>What does the word “Human” refer to in HRI?</a:t>
            </a:r>
          </a:p>
        </p:txBody>
      </p:sp>
      <p:sp>
        <p:nvSpPr>
          <p:cNvPr id="124" name="Shape 4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50520">
              <a:spcBef>
                <a:spcPts val="2500"/>
              </a:spcBef>
              <a:buSzTx/>
              <a:buNone/>
              <a:defRPr sz="2100"/>
            </a:pPr>
            <a:r>
              <a:t>The human is seen as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an interaction partner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 caregiver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 source for knowledge 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 companion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an assistant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 model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the focus of research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…</a:t>
            </a:r>
          </a:p>
          <a:p>
            <a:pPr marL="0" indent="0" defTabSz="350520">
              <a:spcBef>
                <a:spcPts val="2500"/>
              </a:spcBef>
              <a:buSzTx/>
              <a:buNone/>
              <a:defRPr sz="2100"/>
            </a:pPr>
            <a:r>
              <a:t>in HRI.</a:t>
            </a:r>
          </a:p>
        </p:txBody>
      </p:sp>
      <p:pic>
        <p:nvPicPr>
          <p:cNvPr id="125" name="Screen Shot 2014-12-12 at 13.45.20.png" descr="Screen Shot 2014-12-12 at 13.4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8147" y="3515990"/>
            <a:ext cx="6603832" cy="4461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5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pPr/>
            <a:r>
              <a:t>What does the word “Human” refer to in HRI?</a:t>
            </a:r>
          </a:p>
        </p:txBody>
      </p:sp>
      <p:sp>
        <p:nvSpPr>
          <p:cNvPr id="128" name="Shape 5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https://www.youtube.com/watch?v=v8EG17wXxLM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5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pPr/>
            <a:r>
              <a:t>What does the word “Robot” refer to in HRI?</a:t>
            </a:r>
          </a:p>
        </p:txBody>
      </p:sp>
      <p:sp>
        <p:nvSpPr>
          <p:cNvPr id="131" name="Shape 56"/>
          <p:cNvSpPr txBox="1"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indent="0" defTabSz="350520">
              <a:spcBef>
                <a:spcPts val="2500"/>
              </a:spcBef>
              <a:buSzTx/>
              <a:buNone/>
              <a:defRPr sz="2100"/>
            </a:pPr>
            <a:r>
              <a:t>The robot is seen as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an interaction partner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 caregiver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 source for knowledge 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 companion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an assistant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a model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the focus of research</a:t>
            </a:r>
          </a:p>
          <a:p>
            <a:pPr marL="266700" indent="-266700" defTabSz="350520">
              <a:spcBef>
                <a:spcPts val="2500"/>
              </a:spcBef>
              <a:defRPr sz="2100"/>
            </a:pPr>
            <a:r>
              <a:t>…</a:t>
            </a:r>
          </a:p>
          <a:p>
            <a:pPr marL="0" indent="0" defTabSz="350520">
              <a:spcBef>
                <a:spcPts val="2500"/>
              </a:spcBef>
              <a:buSzTx/>
              <a:buNone/>
              <a:defRPr sz="2100"/>
            </a:pPr>
            <a:r>
              <a:t>in HRI.</a:t>
            </a:r>
          </a:p>
        </p:txBody>
      </p:sp>
      <p:grpSp>
        <p:nvGrpSpPr>
          <p:cNvPr id="148" name="Group 73"/>
          <p:cNvGrpSpPr/>
          <p:nvPr/>
        </p:nvGrpSpPr>
        <p:grpSpPr>
          <a:xfrm>
            <a:off x="7411225" y="2752811"/>
            <a:ext cx="4760974" cy="6433227"/>
            <a:chOff x="0" y="0"/>
            <a:chExt cx="4760973" cy="6433225"/>
          </a:xfrm>
        </p:grpSpPr>
        <p:grpSp>
          <p:nvGrpSpPr>
            <p:cNvPr id="146" name="Group 71"/>
            <p:cNvGrpSpPr/>
            <p:nvPr/>
          </p:nvGrpSpPr>
          <p:grpSpPr>
            <a:xfrm>
              <a:off x="0" y="21092"/>
              <a:ext cx="4412095" cy="6391043"/>
              <a:chOff x="0" y="0"/>
              <a:chExt cx="4412094" cy="6391041"/>
            </a:xfrm>
          </p:grpSpPr>
          <p:grpSp>
            <p:nvGrpSpPr>
              <p:cNvPr id="144" name="Group 69"/>
              <p:cNvGrpSpPr/>
              <p:nvPr/>
            </p:nvGrpSpPr>
            <p:grpSpPr>
              <a:xfrm>
                <a:off x="0" y="-1"/>
                <a:ext cx="4412095" cy="6391043"/>
                <a:chOff x="0" y="0"/>
                <a:chExt cx="4412094" cy="6391041"/>
              </a:xfrm>
            </p:grpSpPr>
            <p:pic>
              <p:nvPicPr>
                <p:cNvPr id="132" name="_DSC9678.jpg" descr="_DSC9678.jp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6376" y="8739"/>
                  <a:ext cx="1980238" cy="13155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3" name="pasted-image.tif" descr="pasted-image.tif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7615" y="1280654"/>
                  <a:ext cx="1811299" cy="16178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4" name="Screen Shot 2014-12-12 at 13.56.41.png" descr="Screen Shot 2014-12-12 at 13.56.41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993487" y="-1"/>
                  <a:ext cx="2276090" cy="13155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5" name="robot.jpg" descr="robot.jp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1817596" y="1309285"/>
                  <a:ext cx="1642249" cy="158594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6" name="Alex.png" descr="Alex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3441506" y="1306401"/>
                  <a:ext cx="826704" cy="15917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7" name="Folie2.jpg" descr="Folie2.jp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2895813"/>
                  <a:ext cx="2114591" cy="158594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8" name="P1030033.jpeg" descr="P1030033.jpe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098248" y="2895361"/>
                  <a:ext cx="2114593" cy="158800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9" name="Domestic-robot-assistant.jpg" descr="Domestic-robot-assistant.jp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847" y="4439059"/>
                  <a:ext cx="1303738" cy="9778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0" name="honda-robotic-walking-leg.jpg" descr="honda-robotic-walking-leg.jp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1317301" y="4439059"/>
                  <a:ext cx="1375036" cy="9778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images-2.jpg" descr="images-2.jpg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2666019" y="4439059"/>
                  <a:ext cx="1746076" cy="9778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Softbank-Pepper.jpg" descr="Softbank-Pepper.jp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3293" y="5413238"/>
                  <a:ext cx="1955605" cy="9778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aspar_close-up_225.jpg" descr="kaspar_close-up_225.jp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1905368" y="5413238"/>
                  <a:ext cx="1466705" cy="9778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45" name="K1.jpg" descr="K1.jpg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3196725" y="5411892"/>
                <a:ext cx="1016679" cy="9774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47" name="Shape 72"/>
            <p:cNvSpPr/>
            <p:nvPr/>
          </p:nvSpPr>
          <p:spPr>
            <a:xfrm>
              <a:off x="4220125" y="0"/>
              <a:ext cx="540849" cy="64332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7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pPr/>
            <a:r>
              <a:t>What dose the word “Robot” refer to in HRI?</a:t>
            </a:r>
          </a:p>
        </p:txBody>
      </p:sp>
      <p:sp>
        <p:nvSpPr>
          <p:cNvPr id="151" name="Shape 7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https://www.youtube.com/watch?v=ErgfgF0uwUo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7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pPr/>
            <a:r>
              <a:t>What does the word “Interaction” refer to in HRI?</a:t>
            </a:r>
          </a:p>
        </p:txBody>
      </p:sp>
      <p:sp>
        <p:nvSpPr>
          <p:cNvPr id="154" name="Shape 7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14094">
              <a:spcBef>
                <a:spcPts val="3600"/>
              </a:spcBef>
              <a:buSzTx/>
              <a:buNone/>
              <a:defRPr sz="3100"/>
            </a:pPr>
            <a:r>
              <a:t>The interaction is seen as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the interplay between human and robot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a knowledge transfer loop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a feedback loop 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a question of contingency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the method to programm a robot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…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4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